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64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58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hcEHLh25zorXqUPXwcQhVILEJc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A96E"/>
    <a:srgbClr val="5C794F"/>
    <a:srgbClr val="253120"/>
    <a:srgbClr val="C4E93C"/>
    <a:srgbClr val="0033CC"/>
    <a:srgbClr val="90B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51B8C5-C21C-36D2-000A-82EBA02CC78C}" v="67" dt="2025-06-23T21:59:50.123"/>
    <p1510:client id="{6B28FB73-E2BE-5426-1C4E-08E9B2FC8004}" v="4" dt="2025-06-22T21:08:47.941"/>
    <p1510:client id="{9BB9FC70-EA57-D8FE-E32B-11BA2FA8ACB4}" v="3" dt="2025-06-23T00:16:25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493B3280-3651-E5B6-0962-703C01E53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28DA2331-D4F8-21C1-6D6D-1EC28D696B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4B9880BF-E76C-27A4-2763-A48A4CCDC8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6195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41FC3856-04E3-9DF4-93DB-F9010BDA8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B8E27BDF-5704-A2C7-B45C-6B0AA1EA3E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0509A2AD-BB0C-ED92-237D-A413883FE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7607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0626181F-0AB2-CD2D-BABD-56DD07775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A4762955-280C-0C82-969A-E75E91D395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58EC87EA-F260-59CC-D5BD-1246749D64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6962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FCB79D7A-7561-5AE9-E1A4-3E0EFD807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A5A11DA9-B5D8-F9BF-C49D-EF6539F7A7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DDA43E16-7C42-1319-D6A2-9E9FCE7D78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3767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CA78FB30-C0E6-457D-494D-D2DBF9AE2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67E79512-C361-4C71-EAAB-4AAB72EA7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353A13D8-72D5-890F-7E6E-4AF8B8A4AA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2781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A2195064-6AB9-F04C-D45B-1FE71A6C1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990F79C5-526A-F87F-8282-7CF28AE790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DF41F410-4389-4C65-28DD-B943012DA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8005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BD34A2FD-D748-5484-8FB4-D3B9864E0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A96AE44A-3B5A-7C99-A26C-5E3EFF87C6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AB32C7EA-9E7C-497E-C785-282B5FD06E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967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268DFA0D-D3A5-9539-139C-7790657F6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75F128C0-ED64-6C0C-3C3B-90E19844B3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249D1093-F0A7-48ED-869B-DCD68D4FCD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4392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691D57D9-B1A7-1E25-C749-004AEAF4E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2B53AAEE-6A9C-CB32-B466-C188154298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5D3F2699-BEED-3ECA-EA2D-86FE341E87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9904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3473BD40-0224-4724-69CC-9E900A9C7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9FC21BB3-119F-841F-CE60-B983604386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D3F5E3F6-9743-9524-31AC-666108DBB8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443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D9CA13AB-6798-2F05-5DDE-1743590B3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047DD0F7-426F-77C4-3977-87DFDDE0EA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7FA64009-E5DB-CBB8-694E-CE46A43670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45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A0AA7B-5BC1-2D74-0A1B-21F5B7122F8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766763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200">
                <a:solidFill>
                  <a:srgbClr val="0000FF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Uso Interno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D40DC1B-8034-E4DA-24CF-E55C2B171B0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54721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"Esta informação é de uso interno, restringindo-se a sua circulação ao(s) destinatário(s) desta mensagem"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.png"/><Relationship Id="rId4" Type="http://schemas.openxmlformats.org/officeDocument/2006/relationships/image" Target="../media/image16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1" name="Freeform: Shape 9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5" name="Freeform: Shape 9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Google Shape;84;p1"/>
          <p:cNvSpPr txBox="1">
            <a:spLocks noGrp="1"/>
          </p:cNvSpPr>
          <p:nvPr>
            <p:ph type="title"/>
          </p:nvPr>
        </p:nvSpPr>
        <p:spPr>
          <a:xfrm>
            <a:off x="235974" y="1471888"/>
            <a:ext cx="3962400" cy="102093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spcBef>
                <a:spcPct val="0"/>
              </a:spcBef>
              <a:buClr>
                <a:srgbClr val="001E68"/>
              </a:buClr>
              <a:buSzPts val="4000"/>
            </a:pPr>
            <a:r>
              <a:rPr lang="pt-BR" sz="2000" dirty="0"/>
              <a:t>Curso Sistemas de Informação - EAD - UNID. EDUC. PUC MINAS VIRTUAL</a:t>
            </a:r>
            <a:br>
              <a:rPr lang="pt-BR" sz="2000" dirty="0"/>
            </a:br>
            <a:r>
              <a:rPr lang="pt-BR" sz="2000" dirty="0"/>
              <a:t>5º Período</a:t>
            </a:r>
            <a:endParaRPr lang="en-US" sz="2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1" name="Rectangle 9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9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235974" y="3947086"/>
            <a:ext cx="4050891" cy="320725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000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Gabriel Freitas de Oliveira </a:t>
            </a:r>
            <a:b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Helberth Alencar Diniz Martins </a:t>
            </a:r>
            <a:b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Ian Benevides de Abreu </a:t>
            </a:r>
            <a:b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Nathan de Mesquita dos Santos </a:t>
            </a:r>
            <a:b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Rafael Moreira Arantes de Castro </a:t>
            </a:r>
            <a:b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Vitoria Lorrayne dos Santos Soares </a:t>
            </a:r>
            <a:b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000"/>
            </a:pPr>
            <a:r>
              <a:rPr lang="en-US" sz="17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Orientador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Alexandre Teixeira</a:t>
            </a:r>
            <a:endParaRPr lang="en-US" sz="1700" b="1" i="0" u="none" strike="noStrike" kern="1200" cap="none" dirty="0">
              <a:solidFill>
                <a:schemeClr val="tx1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B1BA78-E4D4-33B5-3816-1F62CEDFC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277" y="2047856"/>
            <a:ext cx="5191940" cy="2595970"/>
          </a:xfrm>
          <a:prstGeom prst="rect">
            <a:avLst/>
          </a:prstGeom>
        </p:spPr>
      </p:pic>
      <p:pic>
        <p:nvPicPr>
          <p:cNvPr id="1026" name="Picture 2" descr="COMUNICADO Notícias">
            <a:extLst>
              <a:ext uri="{FF2B5EF4-FFF2-40B4-BE49-F238E27FC236}">
                <a16:creationId xmlns:a16="http://schemas.microsoft.com/office/drawing/2014/main" id="{454DDDC9-E102-D0F7-6510-FE900614D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547" y="215677"/>
            <a:ext cx="1223971" cy="103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84;p1">
            <a:extLst>
              <a:ext uri="{FF2B5EF4-FFF2-40B4-BE49-F238E27FC236}">
                <a16:creationId xmlns:a16="http://schemas.microsoft.com/office/drawing/2014/main" id="{A6C12B3E-5E19-523B-80D4-6F8DC65B5BCE}"/>
              </a:ext>
            </a:extLst>
          </p:cNvPr>
          <p:cNvSpPr txBox="1">
            <a:spLocks/>
          </p:cNvSpPr>
          <p:nvPr/>
        </p:nvSpPr>
        <p:spPr>
          <a:xfrm>
            <a:off x="5072376" y="370688"/>
            <a:ext cx="6397742" cy="16771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buClr>
                <a:srgbClr val="001E68"/>
              </a:buClr>
              <a:buSzPts val="4000"/>
            </a:pP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Infraestrutura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TI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Pilar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Estratégico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para a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Expansão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Cooperativa</a:t>
            </a:r>
          </a:p>
        </p:txBody>
      </p:sp>
      <p:pic>
        <p:nvPicPr>
          <p:cNvPr id="5" name="Google Shape;95;p2">
            <a:extLst>
              <a:ext uri="{FF2B5EF4-FFF2-40B4-BE49-F238E27FC236}">
                <a16:creationId xmlns:a16="http://schemas.microsoft.com/office/drawing/2014/main" id="{C7F21046-8FAC-E9C9-1722-D5C850A4696D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8398" t="32158"/>
          <a:stretch>
            <a:fillRect/>
          </a:stretch>
        </p:blipFill>
        <p:spPr>
          <a:xfrm>
            <a:off x="5301651" y="5604387"/>
            <a:ext cx="6898523" cy="12536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23BFD92-F981-5E15-3E85-99BA52525417}"/>
              </a:ext>
            </a:extLst>
          </p:cNvPr>
          <p:cNvSpPr txBox="1"/>
          <p:nvPr/>
        </p:nvSpPr>
        <p:spPr>
          <a:xfrm>
            <a:off x="4446529" y="4816329"/>
            <a:ext cx="76766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80A96E"/>
                </a:solidFill>
              </a:rPr>
              <a:t>https://github.com/ICEI-PUC-Minas-PMV-SI/pmv-si-2025-1-pe5-t2-g2-cooperativa-coopgo.git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0F2A3341-2946-9DDC-77F9-90385D553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;p2">
            <a:extLst>
              <a:ext uri="{FF2B5EF4-FFF2-40B4-BE49-F238E27FC236}">
                <a16:creationId xmlns:a16="http://schemas.microsoft.com/office/drawing/2014/main" id="{2BEE3307-F376-AB29-9C95-2337D5253A20}"/>
              </a:ext>
            </a:extLst>
          </p:cNvPr>
          <p:cNvSpPr txBox="1"/>
          <p:nvPr/>
        </p:nvSpPr>
        <p:spPr>
          <a:xfrm>
            <a:off x="8819535" y="104450"/>
            <a:ext cx="2231921" cy="5171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90000"/>
              </a:lnSpc>
              <a:spcBef>
                <a:spcPct val="0"/>
              </a:spcBef>
              <a:buClr>
                <a:srgbClr val="001E68"/>
              </a:buClr>
              <a:buSzPts val="4000"/>
              <a:buFont typeface="Calibri"/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pt-BR" dirty="0"/>
              <a:t>Instância EC2</a:t>
            </a:r>
            <a:endParaRPr dirty="0">
              <a:sym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AB34EC-3D82-C3C2-5993-C4326C839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29" y="1231074"/>
            <a:ext cx="5394960" cy="207535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62D2ECA-BB4A-A081-6C1F-FBD80CF95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10925"/>
            <a:ext cx="5987726" cy="28180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299FE9-597C-85FD-764D-8588E1ADA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444" y="3618314"/>
            <a:ext cx="5479111" cy="3031313"/>
          </a:xfrm>
          <a:prstGeom prst="rect">
            <a:avLst/>
          </a:prstGeom>
        </p:spPr>
      </p:pic>
      <p:pic>
        <p:nvPicPr>
          <p:cNvPr id="2" name="Google Shape;95;p2">
            <a:extLst>
              <a:ext uri="{FF2B5EF4-FFF2-40B4-BE49-F238E27FC236}">
                <a16:creationId xmlns:a16="http://schemas.microsoft.com/office/drawing/2014/main" id="{052C57A4-E6D4-B111-79AA-30E6ACFD87A0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1519" t="34283"/>
          <a:stretch>
            <a:fillRect/>
          </a:stretch>
        </p:blipFill>
        <p:spPr>
          <a:xfrm>
            <a:off x="7736327" y="5919019"/>
            <a:ext cx="4455673" cy="94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D65C6CB-2A13-5E5F-9960-2629DABED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8669" y="40324"/>
            <a:ext cx="1069652" cy="534826"/>
          </a:xfrm>
          <a:prstGeom prst="rect">
            <a:avLst/>
          </a:prstGeom>
        </p:spPr>
      </p:pic>
      <p:pic>
        <p:nvPicPr>
          <p:cNvPr id="5" name="Google Shape;92;p2">
            <a:extLst>
              <a:ext uri="{FF2B5EF4-FFF2-40B4-BE49-F238E27FC236}">
                <a16:creationId xmlns:a16="http://schemas.microsoft.com/office/drawing/2014/main" id="{BD800473-211B-7A3A-650F-B731DAAE1CF4}"/>
              </a:ext>
            </a:extLst>
          </p:cNvPr>
          <p:cNvPicPr preferRelativeResize="0"/>
          <p:nvPr/>
        </p:nvPicPr>
        <p:blipFill rotWithShape="1">
          <a:blip r:embed="rId8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3790" t="31378" r="12942" b="3136"/>
          <a:stretch>
            <a:fillRect/>
          </a:stretch>
        </p:blipFill>
        <p:spPr>
          <a:xfrm>
            <a:off x="0" y="-39328"/>
            <a:ext cx="4316361" cy="136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COMUNICADO Notícias">
            <a:extLst>
              <a:ext uri="{FF2B5EF4-FFF2-40B4-BE49-F238E27FC236}">
                <a16:creationId xmlns:a16="http://schemas.microsoft.com/office/drawing/2014/main" id="{90ED5547-462E-96CE-00CE-107F57D25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2" y="0"/>
            <a:ext cx="708955" cy="60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904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92E12ECE-2E93-888A-A479-E5196F4F9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;p2">
            <a:extLst>
              <a:ext uri="{FF2B5EF4-FFF2-40B4-BE49-F238E27FC236}">
                <a16:creationId xmlns:a16="http://schemas.microsoft.com/office/drawing/2014/main" id="{3441851F-3BDF-9D40-07A8-7B06890BB9A9}"/>
              </a:ext>
            </a:extLst>
          </p:cNvPr>
          <p:cNvSpPr txBox="1"/>
          <p:nvPr/>
        </p:nvSpPr>
        <p:spPr>
          <a:xfrm>
            <a:off x="7017611" y="106623"/>
            <a:ext cx="4050890" cy="5171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90000"/>
              </a:lnSpc>
              <a:spcBef>
                <a:spcPct val="0"/>
              </a:spcBef>
              <a:buClr>
                <a:srgbClr val="001E68"/>
              </a:buClr>
              <a:buSzPts val="4000"/>
              <a:buFont typeface="Calibri"/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pt-BR" dirty="0"/>
              <a:t>Gerencia e Monitoramento</a:t>
            </a:r>
            <a:endParaRPr dirty="0"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3AC6842-D5C7-73F2-B0C8-A55D1E84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361" y="601943"/>
            <a:ext cx="6165708" cy="20662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DC72FA-7A83-8BB2-16D2-DF087A9C2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86" y="2887384"/>
            <a:ext cx="5935314" cy="32740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19DE87E-B85F-4A97-67AC-037D90DAE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848" y="2867720"/>
            <a:ext cx="5886442" cy="3198783"/>
          </a:xfrm>
          <a:prstGeom prst="rect">
            <a:avLst/>
          </a:prstGeom>
        </p:spPr>
      </p:pic>
      <p:pic>
        <p:nvPicPr>
          <p:cNvPr id="2" name="Google Shape;95;p2">
            <a:extLst>
              <a:ext uri="{FF2B5EF4-FFF2-40B4-BE49-F238E27FC236}">
                <a16:creationId xmlns:a16="http://schemas.microsoft.com/office/drawing/2014/main" id="{8420DBB4-CDF7-CF99-DFAB-6EA82A5E1069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1519" t="34283"/>
          <a:stretch>
            <a:fillRect/>
          </a:stretch>
        </p:blipFill>
        <p:spPr>
          <a:xfrm>
            <a:off x="7736327" y="5919019"/>
            <a:ext cx="4455673" cy="94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7980825-9281-5436-041B-FCC9F98D0E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8669" y="40324"/>
            <a:ext cx="1069652" cy="534826"/>
          </a:xfrm>
          <a:prstGeom prst="rect">
            <a:avLst/>
          </a:prstGeom>
        </p:spPr>
      </p:pic>
      <p:pic>
        <p:nvPicPr>
          <p:cNvPr id="5" name="Google Shape;92;p2">
            <a:extLst>
              <a:ext uri="{FF2B5EF4-FFF2-40B4-BE49-F238E27FC236}">
                <a16:creationId xmlns:a16="http://schemas.microsoft.com/office/drawing/2014/main" id="{B9CB7B0C-1C73-85F2-684E-7ACD9B56A8B5}"/>
              </a:ext>
            </a:extLst>
          </p:cNvPr>
          <p:cNvPicPr preferRelativeResize="0"/>
          <p:nvPr/>
        </p:nvPicPr>
        <p:blipFill rotWithShape="1">
          <a:blip r:embed="rId8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3790" t="31378" r="12942" b="3136"/>
          <a:stretch>
            <a:fillRect/>
          </a:stretch>
        </p:blipFill>
        <p:spPr>
          <a:xfrm>
            <a:off x="0" y="-39328"/>
            <a:ext cx="4316361" cy="136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COMUNICADO Notícias">
            <a:extLst>
              <a:ext uri="{FF2B5EF4-FFF2-40B4-BE49-F238E27FC236}">
                <a16:creationId xmlns:a16="http://schemas.microsoft.com/office/drawing/2014/main" id="{ACAF78AC-0B1D-C384-957F-177F20552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2" y="0"/>
            <a:ext cx="708955" cy="60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437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590F4B34-F9C3-B75E-864B-2BFFC4142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3991A1D7-F010-90BF-9934-35E10E648D47}"/>
              </a:ext>
            </a:extLst>
          </p:cNvPr>
          <p:cNvSpPr txBox="1"/>
          <p:nvPr/>
        </p:nvSpPr>
        <p:spPr>
          <a:xfrm>
            <a:off x="6747091" y="91721"/>
            <a:ext cx="4315577" cy="5110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90000"/>
              </a:lnSpc>
              <a:spcBef>
                <a:spcPct val="0"/>
              </a:spcBef>
              <a:buClr>
                <a:srgbClr val="001E68"/>
              </a:buClr>
              <a:buSzPts val="4000"/>
              <a:buFont typeface="Calibri"/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pt-BR" dirty="0"/>
              <a:t>Análises de Vulnerabilidade</a:t>
            </a:r>
            <a:endParaRPr dirty="0">
              <a:sym typeface="Calibri"/>
            </a:endParaRPr>
          </a:p>
        </p:txBody>
      </p:sp>
      <p:pic>
        <p:nvPicPr>
          <p:cNvPr id="3" name="Google Shape;95;p2">
            <a:extLst>
              <a:ext uri="{FF2B5EF4-FFF2-40B4-BE49-F238E27FC236}">
                <a16:creationId xmlns:a16="http://schemas.microsoft.com/office/drawing/2014/main" id="{1FAEE8AC-B381-165D-7221-A5B1022F386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1519" t="34283"/>
          <a:stretch>
            <a:fillRect/>
          </a:stretch>
        </p:blipFill>
        <p:spPr>
          <a:xfrm>
            <a:off x="7736327" y="5919019"/>
            <a:ext cx="4455673" cy="94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02176AE-3F7D-BF56-19AC-E07346755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669" y="40324"/>
            <a:ext cx="1069652" cy="534826"/>
          </a:xfrm>
          <a:prstGeom prst="rect">
            <a:avLst/>
          </a:prstGeom>
        </p:spPr>
      </p:pic>
      <p:pic>
        <p:nvPicPr>
          <p:cNvPr id="5" name="Google Shape;92;p2">
            <a:extLst>
              <a:ext uri="{FF2B5EF4-FFF2-40B4-BE49-F238E27FC236}">
                <a16:creationId xmlns:a16="http://schemas.microsoft.com/office/drawing/2014/main" id="{F73F4631-3B84-2888-AB25-19815DA57E64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3790" t="31378" r="12942" b="3136"/>
          <a:stretch>
            <a:fillRect/>
          </a:stretch>
        </p:blipFill>
        <p:spPr>
          <a:xfrm>
            <a:off x="0" y="-39328"/>
            <a:ext cx="4316361" cy="136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COMUNICADO Notícias">
            <a:extLst>
              <a:ext uri="{FF2B5EF4-FFF2-40B4-BE49-F238E27FC236}">
                <a16:creationId xmlns:a16="http://schemas.microsoft.com/office/drawing/2014/main" id="{3CFC56E3-DD7E-0FC8-538A-77869B4A1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2" y="0"/>
            <a:ext cx="708955" cy="60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94;p2">
            <a:extLst>
              <a:ext uri="{FF2B5EF4-FFF2-40B4-BE49-F238E27FC236}">
                <a16:creationId xmlns:a16="http://schemas.microsoft.com/office/drawing/2014/main" id="{131E61D0-7D26-ABA0-60B9-F47F1F9328CC}"/>
              </a:ext>
            </a:extLst>
          </p:cNvPr>
          <p:cNvSpPr txBox="1"/>
          <p:nvPr/>
        </p:nvSpPr>
        <p:spPr>
          <a:xfrm>
            <a:off x="423582" y="1936956"/>
            <a:ext cx="11611102" cy="2749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sz="2000" b="1" dirty="0"/>
              <a:t>A07:2021 – Falhas de Identificação e Autenticação.</a:t>
            </a:r>
            <a:r>
              <a:rPr lang="pt-BR" sz="2000" dirty="0"/>
              <a:t> </a:t>
            </a:r>
          </a:p>
          <a:p>
            <a:pPr>
              <a:lnSpc>
                <a:spcPct val="90000"/>
              </a:lnSpc>
            </a:pPr>
            <a:r>
              <a:rPr lang="pt-BR" sz="2000" dirty="0"/>
              <a:t>Conhecida como Autenticação Quebrada. Essa vulnerabilidade está relacionadas a falhas de identificação</a:t>
            </a:r>
          </a:p>
          <a:p>
            <a:pPr>
              <a:lnSpc>
                <a:spcPct val="90000"/>
              </a:lnSpc>
            </a:pPr>
            <a:endParaRPr lang="pt-BR" sz="2000" dirty="0"/>
          </a:p>
          <a:p>
            <a:pPr>
              <a:lnSpc>
                <a:spcPct val="90000"/>
              </a:lnSpc>
            </a:pPr>
            <a:endParaRPr lang="pt-BR" sz="2000" dirty="0"/>
          </a:p>
          <a:p>
            <a:r>
              <a:rPr lang="pt-BR" sz="2000" b="1" dirty="0"/>
              <a:t>A09:2021 – Falhas de Monitoramento e Registro de Segurança.</a:t>
            </a:r>
            <a:r>
              <a:rPr lang="pt-BR" sz="2000" dirty="0"/>
              <a:t> </a:t>
            </a:r>
          </a:p>
          <a:p>
            <a:pPr>
              <a:lnSpc>
                <a:spcPct val="90000"/>
              </a:lnSpc>
            </a:pPr>
            <a:r>
              <a:rPr lang="pt-BR" sz="2000" dirty="0"/>
              <a:t>Esta categoria visa auxiliar na detecção, escalonamento e resposta a violações ativas</a:t>
            </a:r>
          </a:p>
          <a:p>
            <a:pPr>
              <a:lnSpc>
                <a:spcPct val="90000"/>
              </a:lnSpc>
            </a:pPr>
            <a:endParaRPr lang="pt-BR" sz="2000" dirty="0"/>
          </a:p>
          <a:p>
            <a:pPr>
              <a:lnSpc>
                <a:spcPct val="90000"/>
              </a:lnSpc>
            </a:pPr>
            <a:endParaRPr lang="pt-BR" sz="2000" dirty="0"/>
          </a:p>
          <a:p>
            <a:r>
              <a:rPr lang="pt-BR" sz="2000" b="1" dirty="0"/>
              <a:t>A02:2021 – Falhas criptográficas.</a:t>
            </a:r>
          </a:p>
          <a:p>
            <a:pPr>
              <a:lnSpc>
                <a:spcPct val="90000"/>
              </a:lnSpc>
            </a:pPr>
            <a:r>
              <a:rPr lang="pt-BR" sz="2000" dirty="0"/>
              <a:t>Esta categoria trata da proteção inadequada de dados sensíveis em repouso ou em trânsito, como senhas, tokens, dados bancários e informações pessoais.</a:t>
            </a:r>
          </a:p>
        </p:txBody>
      </p:sp>
    </p:spTree>
    <p:extLst>
      <p:ext uri="{BB962C8B-B14F-4D97-AF65-F5344CB8AC3E}">
        <p14:creationId xmlns:p14="http://schemas.microsoft.com/office/powerpoint/2010/main" val="3151906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92E5213E-D212-C07F-88DB-7076ABEEE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C3D5375D-520C-2908-36B7-165E321BB978}"/>
              </a:ext>
            </a:extLst>
          </p:cNvPr>
          <p:cNvSpPr txBox="1"/>
          <p:nvPr/>
        </p:nvSpPr>
        <p:spPr>
          <a:xfrm>
            <a:off x="6862915" y="91721"/>
            <a:ext cx="4218041" cy="5171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90000"/>
              </a:lnSpc>
              <a:spcBef>
                <a:spcPct val="0"/>
              </a:spcBef>
              <a:buClr>
                <a:srgbClr val="001E68"/>
              </a:buClr>
              <a:buSzPts val="4000"/>
              <a:buFont typeface="Calibri"/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pt-BR" dirty="0" err="1"/>
              <a:t>Deploy</a:t>
            </a:r>
            <a:r>
              <a:rPr lang="pt-BR" dirty="0"/>
              <a:t> Aplicação Back-</a:t>
            </a:r>
            <a:r>
              <a:rPr lang="pt-BR" dirty="0" err="1"/>
              <a:t>End</a:t>
            </a:r>
            <a:endParaRPr dirty="0">
              <a:sym typeface="Calibri"/>
            </a:endParaRPr>
          </a:p>
        </p:txBody>
      </p:sp>
      <p:pic>
        <p:nvPicPr>
          <p:cNvPr id="3" name="Google Shape;95;p2">
            <a:extLst>
              <a:ext uri="{FF2B5EF4-FFF2-40B4-BE49-F238E27FC236}">
                <a16:creationId xmlns:a16="http://schemas.microsoft.com/office/drawing/2014/main" id="{A5CBB841-C509-489A-EE74-5826588925D8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1519" t="34283"/>
          <a:stretch>
            <a:fillRect/>
          </a:stretch>
        </p:blipFill>
        <p:spPr>
          <a:xfrm>
            <a:off x="7736327" y="5919019"/>
            <a:ext cx="4455673" cy="94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ABF8C5F-5903-B317-8CE8-D1FBA2DCA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669" y="40324"/>
            <a:ext cx="1069652" cy="534826"/>
          </a:xfrm>
          <a:prstGeom prst="rect">
            <a:avLst/>
          </a:prstGeom>
        </p:spPr>
      </p:pic>
      <p:pic>
        <p:nvPicPr>
          <p:cNvPr id="5" name="Google Shape;92;p2">
            <a:extLst>
              <a:ext uri="{FF2B5EF4-FFF2-40B4-BE49-F238E27FC236}">
                <a16:creationId xmlns:a16="http://schemas.microsoft.com/office/drawing/2014/main" id="{E3E3D360-761C-EC24-954F-18C63CA74E03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3790" t="31378" r="12942" b="3136"/>
          <a:stretch>
            <a:fillRect/>
          </a:stretch>
        </p:blipFill>
        <p:spPr>
          <a:xfrm>
            <a:off x="0" y="-39328"/>
            <a:ext cx="4316361" cy="136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COMUNICADO Notícias">
            <a:extLst>
              <a:ext uri="{FF2B5EF4-FFF2-40B4-BE49-F238E27FC236}">
                <a16:creationId xmlns:a16="http://schemas.microsoft.com/office/drawing/2014/main" id="{75785EBF-A794-9066-A674-C3DA01108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2" y="0"/>
            <a:ext cx="708955" cy="60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94;p2">
            <a:extLst>
              <a:ext uri="{FF2B5EF4-FFF2-40B4-BE49-F238E27FC236}">
                <a16:creationId xmlns:a16="http://schemas.microsoft.com/office/drawing/2014/main" id="{BE1D0AB2-715A-BDBF-AB0D-1B2F9874AD96}"/>
              </a:ext>
            </a:extLst>
          </p:cNvPr>
          <p:cNvSpPr txBox="1"/>
          <p:nvPr/>
        </p:nvSpPr>
        <p:spPr>
          <a:xfrm>
            <a:off x="4311337" y="599278"/>
            <a:ext cx="3561550" cy="642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pt-BR" sz="2000" b="1" dirty="0"/>
              <a:t>AWS - </a:t>
            </a:r>
            <a:r>
              <a:rPr lang="pt-BR" sz="2000" b="1" dirty="0" err="1"/>
              <a:t>Elastic</a:t>
            </a:r>
            <a:r>
              <a:rPr lang="pt-BR" sz="2000" b="1" dirty="0"/>
              <a:t> </a:t>
            </a:r>
            <a:r>
              <a:rPr lang="pt-BR" sz="2000" b="1" dirty="0" err="1"/>
              <a:t>Beanstalk</a:t>
            </a:r>
            <a:endParaRPr lang="pt-BR" sz="2000" dirty="0" err="1"/>
          </a:p>
        </p:txBody>
      </p:sp>
      <p:pic>
        <p:nvPicPr>
          <p:cNvPr id="9" name="Imagem 8" descr="Interface gráfica do usuário, Diagrama, Aplicativo, Word&#10;&#10;O conteúdo gerado por IA pode estar incorreto.">
            <a:extLst>
              <a:ext uri="{FF2B5EF4-FFF2-40B4-BE49-F238E27FC236}">
                <a16:creationId xmlns:a16="http://schemas.microsoft.com/office/drawing/2014/main" id="{42541F57-9246-4647-C6BB-C98BBC1262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0866" y="1116435"/>
            <a:ext cx="8568929" cy="546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40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/>
          <p:nvPr/>
        </p:nvSpPr>
        <p:spPr>
          <a:xfrm rot="10800000">
            <a:off x="-10048" y="-10048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0BF7C"/>
              </a:gs>
              <a:gs pos="74000">
                <a:srgbClr val="F2F2F2">
                  <a:lumMod val="70000"/>
                  <a:lumOff val="30000"/>
                </a:srgbClr>
              </a:gs>
            </a:gsLst>
            <a:lin ang="13500000" scaled="1"/>
            <a:tileRect/>
          </a:gradFill>
          <a:ln w="9525" cap="sq" cmpd="sng">
            <a:solidFill>
              <a:srgbClr val="F2F2F2">
                <a:alpha val="40784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85;p1">
            <a:extLst>
              <a:ext uri="{FF2B5EF4-FFF2-40B4-BE49-F238E27FC236}">
                <a16:creationId xmlns:a16="http://schemas.microsoft.com/office/drawing/2014/main" id="{0F8D4E0A-9954-856B-CC86-4FDE9ECC8620}"/>
              </a:ext>
            </a:extLst>
          </p:cNvPr>
          <p:cNvSpPr txBox="1"/>
          <p:nvPr/>
        </p:nvSpPr>
        <p:spPr>
          <a:xfrm>
            <a:off x="293614" y="4624725"/>
            <a:ext cx="11344835" cy="176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pt-BR" sz="1600" dirty="0"/>
              <a:t>Gabriel Freitas de Oliveira </a:t>
            </a:r>
            <a:br>
              <a:rPr lang="pt-BR" sz="1600" dirty="0"/>
            </a:br>
            <a:r>
              <a:rPr lang="pt-BR" sz="1600" dirty="0"/>
              <a:t>Helberth Alencar Diniz Martins </a:t>
            </a:r>
            <a:br>
              <a:rPr lang="pt-BR" sz="1600" dirty="0"/>
            </a:br>
            <a:r>
              <a:rPr lang="pt-BR" sz="1600" dirty="0"/>
              <a:t>Ian Benevides de Abreu </a:t>
            </a:r>
            <a:br>
              <a:rPr lang="pt-BR" sz="1600" dirty="0"/>
            </a:br>
            <a:r>
              <a:rPr lang="pt-BR" sz="1600" dirty="0"/>
              <a:t>Nathan de Mesquita dos Santos </a:t>
            </a:r>
            <a:br>
              <a:rPr lang="pt-BR" sz="1600" dirty="0"/>
            </a:br>
            <a:r>
              <a:rPr lang="pt-BR" sz="1600" dirty="0"/>
              <a:t>Rafael Moreira Arantes de Castro </a:t>
            </a:r>
            <a:br>
              <a:rPr lang="pt-BR" sz="1600" dirty="0"/>
            </a:br>
            <a:r>
              <a:rPr lang="pt-BR" sz="1600" dirty="0"/>
              <a:t>Vitoria </a:t>
            </a:r>
            <a:r>
              <a:rPr lang="pt-BR" sz="1600" dirty="0" err="1"/>
              <a:t>Lorrayne</a:t>
            </a:r>
            <a:r>
              <a:rPr lang="pt-BR" sz="1600" dirty="0"/>
              <a:t> dos Santos Soares </a:t>
            </a:r>
            <a:br>
              <a:rPr lang="pt-BR" sz="1600" dirty="0"/>
            </a:br>
            <a:endParaRPr lang="pt-BR" sz="1600" dirty="0"/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pt-BR" sz="1600" dirty="0"/>
              <a:t>Orientador: Alexandre Teixeira</a:t>
            </a:r>
            <a:endParaRPr sz="1600" b="1" i="0" u="none" strike="noStrike" cap="none" dirty="0">
              <a:solidFill>
                <a:srgbClr val="54041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6FB7820-579D-9B5F-9F14-F633759B3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430" y="2462325"/>
            <a:ext cx="3179204" cy="1587632"/>
          </a:xfrm>
          <a:prstGeom prst="rect">
            <a:avLst/>
          </a:prstGeom>
        </p:spPr>
      </p:pic>
      <p:sp>
        <p:nvSpPr>
          <p:cNvPr id="4" name="Google Shape;84;p1">
            <a:extLst>
              <a:ext uri="{FF2B5EF4-FFF2-40B4-BE49-F238E27FC236}">
                <a16:creationId xmlns:a16="http://schemas.microsoft.com/office/drawing/2014/main" id="{DE24AF6A-8BBD-1D76-80B3-F0D78DFEE4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3614" y="1310055"/>
            <a:ext cx="11344836" cy="766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Clr>
                <a:srgbClr val="001E68"/>
              </a:buClr>
              <a:buSzPts val="4000"/>
            </a:pPr>
            <a:r>
              <a:rPr lang="pt-BR" sz="4000" b="1" dirty="0">
                <a:solidFill>
                  <a:schemeClr val="tx1"/>
                </a:solidFill>
              </a:rPr>
              <a:t>Agradecemos pela atenção.</a:t>
            </a:r>
            <a:endParaRPr sz="4000" b="1" dirty="0">
              <a:solidFill>
                <a:schemeClr val="tx1"/>
              </a:solidFill>
            </a:endParaRPr>
          </a:p>
        </p:txBody>
      </p:sp>
      <p:pic>
        <p:nvPicPr>
          <p:cNvPr id="5" name="Google Shape;95;p2">
            <a:extLst>
              <a:ext uri="{FF2B5EF4-FFF2-40B4-BE49-F238E27FC236}">
                <a16:creationId xmlns:a16="http://schemas.microsoft.com/office/drawing/2014/main" id="{F8DCB4F8-FE0A-E4D8-2133-F9B9B80D61CE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1519" t="34283"/>
          <a:stretch>
            <a:fillRect/>
          </a:stretch>
        </p:blipFill>
        <p:spPr>
          <a:xfrm>
            <a:off x="7736327" y="5919019"/>
            <a:ext cx="4455673" cy="94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COMUNICADO Notícias">
            <a:extLst>
              <a:ext uri="{FF2B5EF4-FFF2-40B4-BE49-F238E27FC236}">
                <a16:creationId xmlns:a16="http://schemas.microsoft.com/office/drawing/2014/main" id="{6D9F86E8-9B45-DABA-D9CA-ABB1370B0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2" y="0"/>
            <a:ext cx="708955" cy="60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423582" y="2167049"/>
            <a:ext cx="11344835" cy="2523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pt-BR" sz="2000" dirty="0"/>
              <a:t>A COOPGO, Cooperativa Bancária fundada em Uberaba em 2022, está em expansão para os municípios de Ituiutaba, Frutal e Monte Carmelo. 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pt-BR" sz="2000" dirty="0"/>
              <a:t>Atualmente, enfrenta desafios como instabilidade na rede, alta latência e falhas na comunicação entre matriz e filiais. 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pt-BR" sz="2000" dirty="0"/>
              <a:t>O projeto visa implementar uma infraestrutura de redes robusta, segura e escalável, com alta disponibilidade, redundância, balanceamento de carga, baixa latência e gerenciamento centralizado, garantindo eficiência, crescimento sustentável e segurança nos dados.</a:t>
            </a:r>
            <a:endParaRPr sz="2000" b="1" i="0" u="none" strike="noStrike" cap="none" dirty="0">
              <a:solidFill>
                <a:srgbClr val="54041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4;p2">
            <a:extLst>
              <a:ext uri="{FF2B5EF4-FFF2-40B4-BE49-F238E27FC236}">
                <a16:creationId xmlns:a16="http://schemas.microsoft.com/office/drawing/2014/main" id="{A58E7B3C-FE2F-5DE3-F03A-570D2B966103}"/>
              </a:ext>
            </a:extLst>
          </p:cNvPr>
          <p:cNvSpPr txBox="1"/>
          <p:nvPr/>
        </p:nvSpPr>
        <p:spPr>
          <a:xfrm>
            <a:off x="5997677" y="98320"/>
            <a:ext cx="5052282" cy="5171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90000"/>
              </a:lnSpc>
              <a:spcBef>
                <a:spcPct val="0"/>
              </a:spcBef>
              <a:buClr>
                <a:srgbClr val="001E68"/>
              </a:buClr>
              <a:buSzPts val="4000"/>
              <a:buFont typeface="Calibri"/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pt-BR" sz="2400" dirty="0"/>
              <a:t>Introdução – Contexto – Objetivo</a:t>
            </a:r>
            <a:endParaRPr sz="2400" dirty="0">
              <a:sym typeface="Calibri"/>
            </a:endParaRPr>
          </a:p>
        </p:txBody>
      </p:sp>
      <p:pic>
        <p:nvPicPr>
          <p:cNvPr id="2" name="Google Shape;95;p2">
            <a:extLst>
              <a:ext uri="{FF2B5EF4-FFF2-40B4-BE49-F238E27FC236}">
                <a16:creationId xmlns:a16="http://schemas.microsoft.com/office/drawing/2014/main" id="{CCF0F594-7166-6FDE-5CF8-30DCA9961B5B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1519" t="34283"/>
          <a:stretch>
            <a:fillRect/>
          </a:stretch>
        </p:blipFill>
        <p:spPr>
          <a:xfrm>
            <a:off x="7736327" y="4986495"/>
            <a:ext cx="4455673" cy="18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E68B8B7-F8B8-26D7-567B-CD57DF942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669" y="40324"/>
            <a:ext cx="1069652" cy="534826"/>
          </a:xfrm>
          <a:prstGeom prst="rect">
            <a:avLst/>
          </a:prstGeom>
        </p:spPr>
      </p:pic>
      <p:pic>
        <p:nvPicPr>
          <p:cNvPr id="5" name="Google Shape;92;p2">
            <a:extLst>
              <a:ext uri="{FF2B5EF4-FFF2-40B4-BE49-F238E27FC236}">
                <a16:creationId xmlns:a16="http://schemas.microsoft.com/office/drawing/2014/main" id="{0EF18357-CDD2-7A0C-1DEA-EEFFE37105A4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3790" t="31378" r="12942" b="3136"/>
          <a:stretch>
            <a:fillRect/>
          </a:stretch>
        </p:blipFill>
        <p:spPr>
          <a:xfrm>
            <a:off x="0" y="-39328"/>
            <a:ext cx="4316361" cy="136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OMUNICADO Notícias">
            <a:extLst>
              <a:ext uri="{FF2B5EF4-FFF2-40B4-BE49-F238E27FC236}">
                <a16:creationId xmlns:a16="http://schemas.microsoft.com/office/drawing/2014/main" id="{B3255066-390F-7DEF-5648-E138937B1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2" y="0"/>
            <a:ext cx="708955" cy="60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1C1A577F-FEC0-451E-C733-4BAE3DFA9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;p2">
            <a:extLst>
              <a:ext uri="{FF2B5EF4-FFF2-40B4-BE49-F238E27FC236}">
                <a16:creationId xmlns:a16="http://schemas.microsoft.com/office/drawing/2014/main" id="{A5F5DB2E-0690-35CD-45C6-A836367852C0}"/>
              </a:ext>
            </a:extLst>
          </p:cNvPr>
          <p:cNvSpPr txBox="1"/>
          <p:nvPr/>
        </p:nvSpPr>
        <p:spPr>
          <a:xfrm>
            <a:off x="6213989" y="91721"/>
            <a:ext cx="4866968" cy="5171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90000"/>
              </a:lnSpc>
              <a:spcBef>
                <a:spcPct val="0"/>
              </a:spcBef>
              <a:buClr>
                <a:srgbClr val="001E68"/>
              </a:buClr>
              <a:buSzPts val="4000"/>
              <a:buFont typeface="Calibri"/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pt-BR" dirty="0"/>
              <a:t>Política de Segurança e Cartilha</a:t>
            </a:r>
            <a:endParaRPr dirty="0"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6E0D97-8BA9-9AE9-AE49-C33F18A38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17" y="909611"/>
            <a:ext cx="3709102" cy="544263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45FCEEB-8911-8338-FAF5-C35D732232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517"/>
          <a:stretch>
            <a:fillRect/>
          </a:stretch>
        </p:blipFill>
        <p:spPr>
          <a:xfrm>
            <a:off x="5015398" y="888703"/>
            <a:ext cx="2125322" cy="284268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25F0B0C-0366-B06D-FE46-49D3F115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986" y="887545"/>
            <a:ext cx="2096339" cy="284268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EF0FF58-C75A-0025-CF9A-F70FD94E7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3927" y="887545"/>
            <a:ext cx="2168527" cy="284268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B923A8A-BA65-73DD-D812-F94203F70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7387" y="3806650"/>
            <a:ext cx="2088961" cy="269422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B92109A-67C5-936B-1445-1D17A9B08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6652" y="3806650"/>
            <a:ext cx="1953088" cy="2707000"/>
          </a:xfrm>
          <a:prstGeom prst="rect">
            <a:avLst/>
          </a:prstGeom>
        </p:spPr>
      </p:pic>
      <p:pic>
        <p:nvPicPr>
          <p:cNvPr id="2" name="Google Shape;95;p2">
            <a:extLst>
              <a:ext uri="{FF2B5EF4-FFF2-40B4-BE49-F238E27FC236}">
                <a16:creationId xmlns:a16="http://schemas.microsoft.com/office/drawing/2014/main" id="{27388DC3-190D-B16E-8183-4F4BB6CC144B}"/>
              </a:ext>
            </a:extLst>
          </p:cNvPr>
          <p:cNvPicPr preferRelativeResize="0"/>
          <p:nvPr/>
        </p:nvPicPr>
        <p:blipFill rotWithShape="1">
          <a:blip r:embed="rId9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1519" t="34283"/>
          <a:stretch>
            <a:fillRect/>
          </a:stretch>
        </p:blipFill>
        <p:spPr>
          <a:xfrm>
            <a:off x="7736327" y="5919019"/>
            <a:ext cx="4455673" cy="94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CA4F280-D8A0-A86F-9E38-B9A634BB5B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58669" y="40324"/>
            <a:ext cx="1069652" cy="534826"/>
          </a:xfrm>
          <a:prstGeom prst="rect">
            <a:avLst/>
          </a:prstGeom>
        </p:spPr>
      </p:pic>
      <p:pic>
        <p:nvPicPr>
          <p:cNvPr id="5" name="Google Shape;92;p2">
            <a:extLst>
              <a:ext uri="{FF2B5EF4-FFF2-40B4-BE49-F238E27FC236}">
                <a16:creationId xmlns:a16="http://schemas.microsoft.com/office/drawing/2014/main" id="{4C5532EB-B0B4-C766-A441-09ACDB699B97}"/>
              </a:ext>
            </a:extLst>
          </p:cNvPr>
          <p:cNvPicPr preferRelativeResize="0"/>
          <p:nvPr/>
        </p:nvPicPr>
        <p:blipFill rotWithShape="1">
          <a:blip r:embed="rId11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3790" t="31378" r="12942" b="3136"/>
          <a:stretch>
            <a:fillRect/>
          </a:stretch>
        </p:blipFill>
        <p:spPr>
          <a:xfrm>
            <a:off x="0" y="-39328"/>
            <a:ext cx="4316361" cy="136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COMUNICADO Notícias">
            <a:extLst>
              <a:ext uri="{FF2B5EF4-FFF2-40B4-BE49-F238E27FC236}">
                <a16:creationId xmlns:a16="http://schemas.microsoft.com/office/drawing/2014/main" id="{5CA11CB4-13BF-2DB6-525B-0E48962FA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2" y="0"/>
            <a:ext cx="708955" cy="60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397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A0ECFDDE-69AE-18A7-EC06-FCFE87154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;p2">
            <a:extLst>
              <a:ext uri="{FF2B5EF4-FFF2-40B4-BE49-F238E27FC236}">
                <a16:creationId xmlns:a16="http://schemas.microsoft.com/office/drawing/2014/main" id="{05B4479D-BE21-4578-5EDF-2E8A7DF8F80F}"/>
              </a:ext>
            </a:extLst>
          </p:cNvPr>
          <p:cNvSpPr txBox="1"/>
          <p:nvPr/>
        </p:nvSpPr>
        <p:spPr>
          <a:xfrm>
            <a:off x="5742039" y="77295"/>
            <a:ext cx="5329090" cy="5171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90000"/>
              </a:lnSpc>
              <a:spcBef>
                <a:spcPct val="0"/>
              </a:spcBef>
              <a:buClr>
                <a:srgbClr val="001E68"/>
              </a:buClr>
              <a:buSzPts val="4000"/>
              <a:buFont typeface="Calibri"/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pt-BR" dirty="0"/>
              <a:t>Cenário / Diagrama da </a:t>
            </a:r>
            <a:r>
              <a:rPr lang="pt-BR" dirty="0" err="1"/>
              <a:t>Topopologia</a:t>
            </a:r>
            <a:endParaRPr dirty="0"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8517CC-55FB-4326-AF0D-D21C8260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56" y="1141458"/>
            <a:ext cx="12020166" cy="4913198"/>
          </a:xfrm>
          <a:prstGeom prst="rect">
            <a:avLst/>
          </a:prstGeom>
        </p:spPr>
      </p:pic>
      <p:pic>
        <p:nvPicPr>
          <p:cNvPr id="5" name="Google Shape;92;p2">
            <a:extLst>
              <a:ext uri="{FF2B5EF4-FFF2-40B4-BE49-F238E27FC236}">
                <a16:creationId xmlns:a16="http://schemas.microsoft.com/office/drawing/2014/main" id="{831F5317-AE15-405D-9142-06CEF12D4A31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3790" t="31378" r="12942" b="3136"/>
          <a:stretch>
            <a:fillRect/>
          </a:stretch>
        </p:blipFill>
        <p:spPr>
          <a:xfrm>
            <a:off x="0" y="-39328"/>
            <a:ext cx="4316361" cy="136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COMUNICADO Notícias">
            <a:extLst>
              <a:ext uri="{FF2B5EF4-FFF2-40B4-BE49-F238E27FC236}">
                <a16:creationId xmlns:a16="http://schemas.microsoft.com/office/drawing/2014/main" id="{8CC84DB7-4346-AEC3-D8A4-B7C23C38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2" y="0"/>
            <a:ext cx="708955" cy="60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81BE3DA-22E5-6CE4-57D2-D9C9631D4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8669" y="40324"/>
            <a:ext cx="1069652" cy="534826"/>
          </a:xfrm>
          <a:prstGeom prst="rect">
            <a:avLst/>
          </a:prstGeom>
        </p:spPr>
      </p:pic>
      <p:pic>
        <p:nvPicPr>
          <p:cNvPr id="10" name="Google Shape;95;p2">
            <a:extLst>
              <a:ext uri="{FF2B5EF4-FFF2-40B4-BE49-F238E27FC236}">
                <a16:creationId xmlns:a16="http://schemas.microsoft.com/office/drawing/2014/main" id="{4781D473-1F03-2940-8C38-741D53FE1190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1519" t="34283"/>
          <a:stretch>
            <a:fillRect/>
          </a:stretch>
        </p:blipFill>
        <p:spPr>
          <a:xfrm>
            <a:off x="7736327" y="5933440"/>
            <a:ext cx="4455673" cy="930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2196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A0A3CE26-FD39-E529-B25B-A5F61CBE9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;p2">
            <a:extLst>
              <a:ext uri="{FF2B5EF4-FFF2-40B4-BE49-F238E27FC236}">
                <a16:creationId xmlns:a16="http://schemas.microsoft.com/office/drawing/2014/main" id="{494AD9AA-7897-8863-1D18-A9D5843A0634}"/>
              </a:ext>
            </a:extLst>
          </p:cNvPr>
          <p:cNvSpPr txBox="1"/>
          <p:nvPr/>
        </p:nvSpPr>
        <p:spPr>
          <a:xfrm>
            <a:off x="7780406" y="107153"/>
            <a:ext cx="3278263" cy="5171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90000"/>
              </a:lnSpc>
              <a:spcBef>
                <a:spcPct val="0"/>
              </a:spcBef>
              <a:buClr>
                <a:srgbClr val="001E68"/>
              </a:buClr>
              <a:buSzPts val="4000"/>
              <a:buFont typeface="Calibri"/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pt-BR" dirty="0"/>
              <a:t>Virtualização e Cloud</a:t>
            </a:r>
            <a:endParaRPr dirty="0"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251C6E-1805-3D92-D52A-F74F18C8D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71" y="1045666"/>
            <a:ext cx="10470197" cy="5179405"/>
          </a:xfrm>
          <a:prstGeom prst="rect">
            <a:avLst/>
          </a:prstGeom>
        </p:spPr>
      </p:pic>
      <p:pic>
        <p:nvPicPr>
          <p:cNvPr id="2" name="Google Shape;95;p2">
            <a:extLst>
              <a:ext uri="{FF2B5EF4-FFF2-40B4-BE49-F238E27FC236}">
                <a16:creationId xmlns:a16="http://schemas.microsoft.com/office/drawing/2014/main" id="{572925CC-0125-AA1E-A456-38746E61C96B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1519" t="34283"/>
          <a:stretch>
            <a:fillRect/>
          </a:stretch>
        </p:blipFill>
        <p:spPr>
          <a:xfrm>
            <a:off x="7736327" y="5919019"/>
            <a:ext cx="4455673" cy="94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A2B841C-79E0-4F98-965B-D1F0C9D14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8669" y="40324"/>
            <a:ext cx="1069652" cy="534826"/>
          </a:xfrm>
          <a:prstGeom prst="rect">
            <a:avLst/>
          </a:prstGeom>
        </p:spPr>
      </p:pic>
      <p:pic>
        <p:nvPicPr>
          <p:cNvPr id="5" name="Google Shape;92;p2">
            <a:extLst>
              <a:ext uri="{FF2B5EF4-FFF2-40B4-BE49-F238E27FC236}">
                <a16:creationId xmlns:a16="http://schemas.microsoft.com/office/drawing/2014/main" id="{C78ACCAA-502B-2939-8757-C0F5D55A8C4D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3790" t="31378" r="12942" b="3136"/>
          <a:stretch>
            <a:fillRect/>
          </a:stretch>
        </p:blipFill>
        <p:spPr>
          <a:xfrm>
            <a:off x="0" y="-39328"/>
            <a:ext cx="4316361" cy="136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COMUNICADO Notícias">
            <a:extLst>
              <a:ext uri="{FF2B5EF4-FFF2-40B4-BE49-F238E27FC236}">
                <a16:creationId xmlns:a16="http://schemas.microsoft.com/office/drawing/2014/main" id="{7C956B7D-1E8C-FC01-AA00-3C9AE8A2A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2" y="0"/>
            <a:ext cx="708955" cy="60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112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EC8E88FB-FB3D-1935-9EFF-D1ECE5AD5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;p2">
            <a:extLst>
              <a:ext uri="{FF2B5EF4-FFF2-40B4-BE49-F238E27FC236}">
                <a16:creationId xmlns:a16="http://schemas.microsoft.com/office/drawing/2014/main" id="{08865E67-FFB9-B141-143C-2DED4B6E0E0D}"/>
              </a:ext>
            </a:extLst>
          </p:cNvPr>
          <p:cNvSpPr txBox="1"/>
          <p:nvPr/>
        </p:nvSpPr>
        <p:spPr>
          <a:xfrm>
            <a:off x="7023322" y="98320"/>
            <a:ext cx="4035347" cy="5171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90000"/>
              </a:lnSpc>
              <a:spcBef>
                <a:spcPct val="0"/>
              </a:spcBef>
              <a:buClr>
                <a:srgbClr val="001E68"/>
              </a:buClr>
              <a:buSzPts val="4000"/>
              <a:buFont typeface="Calibri"/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pt-BR" dirty="0"/>
              <a:t>Unidades Organizacionais</a:t>
            </a:r>
            <a:endParaRPr dirty="0">
              <a:sym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10B61B-3961-5674-4774-2623C40EE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57" y="1085251"/>
            <a:ext cx="11000613" cy="4833768"/>
          </a:xfrm>
          <a:prstGeom prst="rect">
            <a:avLst/>
          </a:prstGeom>
        </p:spPr>
      </p:pic>
      <p:pic>
        <p:nvPicPr>
          <p:cNvPr id="5" name="Google Shape;95;p2">
            <a:extLst>
              <a:ext uri="{FF2B5EF4-FFF2-40B4-BE49-F238E27FC236}">
                <a16:creationId xmlns:a16="http://schemas.microsoft.com/office/drawing/2014/main" id="{11561218-7C7C-E51C-F657-BE50799AF7CF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1519" t="34283"/>
          <a:stretch>
            <a:fillRect/>
          </a:stretch>
        </p:blipFill>
        <p:spPr>
          <a:xfrm>
            <a:off x="7736327" y="5919019"/>
            <a:ext cx="4455673" cy="94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930D87D-E90C-769B-3889-C5382EF78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8669" y="40324"/>
            <a:ext cx="1069652" cy="534826"/>
          </a:xfrm>
          <a:prstGeom prst="rect">
            <a:avLst/>
          </a:prstGeom>
        </p:spPr>
      </p:pic>
      <p:pic>
        <p:nvPicPr>
          <p:cNvPr id="7" name="Google Shape;92;p2">
            <a:extLst>
              <a:ext uri="{FF2B5EF4-FFF2-40B4-BE49-F238E27FC236}">
                <a16:creationId xmlns:a16="http://schemas.microsoft.com/office/drawing/2014/main" id="{86178D28-E5C9-6092-86BE-D52E5BCBE1C7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3790" t="31378" r="12942" b="3136"/>
          <a:stretch>
            <a:fillRect/>
          </a:stretch>
        </p:blipFill>
        <p:spPr>
          <a:xfrm>
            <a:off x="0" y="-39328"/>
            <a:ext cx="4316361" cy="136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COMUNICADO Notícias">
            <a:extLst>
              <a:ext uri="{FF2B5EF4-FFF2-40B4-BE49-F238E27FC236}">
                <a16:creationId xmlns:a16="http://schemas.microsoft.com/office/drawing/2014/main" id="{5DD16BCD-6891-37A9-E96A-80CF33115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2" y="0"/>
            <a:ext cx="708955" cy="60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695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39891C63-5027-3957-F1E5-13D5F0F1B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;p2">
            <a:extLst>
              <a:ext uri="{FF2B5EF4-FFF2-40B4-BE49-F238E27FC236}">
                <a16:creationId xmlns:a16="http://schemas.microsoft.com/office/drawing/2014/main" id="{F2A101EA-97B3-FD73-9505-5033A8FE1266}"/>
              </a:ext>
            </a:extLst>
          </p:cNvPr>
          <p:cNvSpPr txBox="1"/>
          <p:nvPr/>
        </p:nvSpPr>
        <p:spPr>
          <a:xfrm>
            <a:off x="5584723" y="109241"/>
            <a:ext cx="5473946" cy="5171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90000"/>
              </a:lnSpc>
              <a:spcBef>
                <a:spcPct val="0"/>
              </a:spcBef>
              <a:buClr>
                <a:srgbClr val="001E68"/>
              </a:buClr>
              <a:buSzPts val="4000"/>
              <a:buFont typeface="Calibri"/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pt-BR" dirty="0"/>
              <a:t>Gerenciamento de Política de Grupo</a:t>
            </a:r>
            <a:endParaRPr dirty="0"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15AD9E9-FC7D-6DB3-6DF3-F46D92ACE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66" y="1283072"/>
            <a:ext cx="11520967" cy="3937857"/>
          </a:xfrm>
          <a:prstGeom prst="rect">
            <a:avLst/>
          </a:prstGeom>
        </p:spPr>
      </p:pic>
      <p:pic>
        <p:nvPicPr>
          <p:cNvPr id="5" name="Google Shape;95;p2">
            <a:extLst>
              <a:ext uri="{FF2B5EF4-FFF2-40B4-BE49-F238E27FC236}">
                <a16:creationId xmlns:a16="http://schemas.microsoft.com/office/drawing/2014/main" id="{5923B221-71A8-534E-2C1E-DD7404310B9E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1519" t="34283"/>
          <a:stretch>
            <a:fillRect/>
          </a:stretch>
        </p:blipFill>
        <p:spPr>
          <a:xfrm>
            <a:off x="7736327" y="5919019"/>
            <a:ext cx="4455673" cy="94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BE18B53-7780-17AF-1FD7-4F8E5EE7A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8669" y="40324"/>
            <a:ext cx="1069652" cy="534826"/>
          </a:xfrm>
          <a:prstGeom prst="rect">
            <a:avLst/>
          </a:prstGeom>
        </p:spPr>
      </p:pic>
      <p:pic>
        <p:nvPicPr>
          <p:cNvPr id="9" name="Google Shape;92;p2">
            <a:extLst>
              <a:ext uri="{FF2B5EF4-FFF2-40B4-BE49-F238E27FC236}">
                <a16:creationId xmlns:a16="http://schemas.microsoft.com/office/drawing/2014/main" id="{ACC17A88-5402-E14C-51D8-876118355E02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3790" t="31378" r="12942" b="3136"/>
          <a:stretch>
            <a:fillRect/>
          </a:stretch>
        </p:blipFill>
        <p:spPr>
          <a:xfrm>
            <a:off x="0" y="-39328"/>
            <a:ext cx="4316361" cy="136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COMUNICADO Notícias">
            <a:extLst>
              <a:ext uri="{FF2B5EF4-FFF2-40B4-BE49-F238E27FC236}">
                <a16:creationId xmlns:a16="http://schemas.microsoft.com/office/drawing/2014/main" id="{948784A1-946F-FD6F-7404-783E77F9B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2" y="0"/>
            <a:ext cx="708955" cy="60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262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A21C62A4-4021-E4F5-563B-BD4455EA5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;p2">
            <a:extLst>
              <a:ext uri="{FF2B5EF4-FFF2-40B4-BE49-F238E27FC236}">
                <a16:creationId xmlns:a16="http://schemas.microsoft.com/office/drawing/2014/main" id="{BFF0B893-C8D1-3506-0404-AE01C7D48352}"/>
              </a:ext>
            </a:extLst>
          </p:cNvPr>
          <p:cNvSpPr txBox="1"/>
          <p:nvPr/>
        </p:nvSpPr>
        <p:spPr>
          <a:xfrm>
            <a:off x="9026009" y="107153"/>
            <a:ext cx="2025445" cy="5171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90000"/>
              </a:lnSpc>
              <a:spcBef>
                <a:spcPct val="0"/>
              </a:spcBef>
              <a:buClr>
                <a:srgbClr val="001E68"/>
              </a:buClr>
              <a:buSzPts val="4000"/>
              <a:buFont typeface="Calibri"/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pt-BR" dirty="0"/>
              <a:t>VPC na AWS</a:t>
            </a:r>
            <a:endParaRPr dirty="0">
              <a:sym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4CD6BF7-379B-E219-425A-7AF9A7DD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29" y="1095991"/>
            <a:ext cx="5434145" cy="250994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3FAD864-1E64-8020-2D0D-9C7D22469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644" y="1095991"/>
            <a:ext cx="5668475" cy="244878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593384C-5152-28C8-6BBD-BAD0CAA32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37" y="3685080"/>
            <a:ext cx="5481537" cy="236175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7CB5583-D6CA-CAE3-41FF-F3C1C977F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685080"/>
            <a:ext cx="5641932" cy="2469970"/>
          </a:xfrm>
          <a:prstGeom prst="rect">
            <a:avLst/>
          </a:prstGeom>
        </p:spPr>
      </p:pic>
      <p:pic>
        <p:nvPicPr>
          <p:cNvPr id="2" name="Google Shape;95;p2">
            <a:extLst>
              <a:ext uri="{FF2B5EF4-FFF2-40B4-BE49-F238E27FC236}">
                <a16:creationId xmlns:a16="http://schemas.microsoft.com/office/drawing/2014/main" id="{62BC215C-2CBB-E499-8EE2-D74E1924BFCF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1519" t="34283"/>
          <a:stretch>
            <a:fillRect/>
          </a:stretch>
        </p:blipFill>
        <p:spPr>
          <a:xfrm>
            <a:off x="7736327" y="5919019"/>
            <a:ext cx="4455673" cy="94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27C787B-34B5-2550-4070-32FF401426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8669" y="40324"/>
            <a:ext cx="1069652" cy="534826"/>
          </a:xfrm>
          <a:prstGeom prst="rect">
            <a:avLst/>
          </a:prstGeom>
        </p:spPr>
      </p:pic>
      <p:pic>
        <p:nvPicPr>
          <p:cNvPr id="5" name="Google Shape;92;p2">
            <a:extLst>
              <a:ext uri="{FF2B5EF4-FFF2-40B4-BE49-F238E27FC236}">
                <a16:creationId xmlns:a16="http://schemas.microsoft.com/office/drawing/2014/main" id="{C8A5D81E-3559-9A88-D546-943FCF95732A}"/>
              </a:ext>
            </a:extLst>
          </p:cNvPr>
          <p:cNvPicPr preferRelativeResize="0"/>
          <p:nvPr/>
        </p:nvPicPr>
        <p:blipFill rotWithShape="1">
          <a:blip r:embed="rId9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3790" t="31378" r="12942" b="3136"/>
          <a:stretch>
            <a:fillRect/>
          </a:stretch>
        </p:blipFill>
        <p:spPr>
          <a:xfrm>
            <a:off x="0" y="-39328"/>
            <a:ext cx="4316361" cy="136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COMUNICADO Notícias">
            <a:extLst>
              <a:ext uri="{FF2B5EF4-FFF2-40B4-BE49-F238E27FC236}">
                <a16:creationId xmlns:a16="http://schemas.microsoft.com/office/drawing/2014/main" id="{2D216D94-94D6-AB31-69AF-054126585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2" y="0"/>
            <a:ext cx="708955" cy="60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420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7DCCAA0F-F925-C17C-5643-7E3BF329E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4;p2">
            <a:extLst>
              <a:ext uri="{FF2B5EF4-FFF2-40B4-BE49-F238E27FC236}">
                <a16:creationId xmlns:a16="http://schemas.microsoft.com/office/drawing/2014/main" id="{E4E27179-FB93-19D2-F392-2AA14E41F7CD}"/>
              </a:ext>
            </a:extLst>
          </p:cNvPr>
          <p:cNvSpPr txBox="1"/>
          <p:nvPr/>
        </p:nvSpPr>
        <p:spPr>
          <a:xfrm>
            <a:off x="7148052" y="88488"/>
            <a:ext cx="3910617" cy="5171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90000"/>
              </a:lnSpc>
              <a:spcBef>
                <a:spcPct val="0"/>
              </a:spcBef>
              <a:buClr>
                <a:srgbClr val="001E68"/>
              </a:buClr>
              <a:buSzPts val="4000"/>
              <a:buFont typeface="Calibri"/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pt-BR" dirty="0"/>
              <a:t>Grupo de Segurança VPC</a:t>
            </a:r>
            <a:endParaRPr dirty="0"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DB0684-7245-2FC6-D673-840C0D5F6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25" y="1040875"/>
            <a:ext cx="10890029" cy="5074790"/>
          </a:xfrm>
          <a:prstGeom prst="rect">
            <a:avLst/>
          </a:prstGeom>
        </p:spPr>
      </p:pic>
      <p:pic>
        <p:nvPicPr>
          <p:cNvPr id="2" name="Google Shape;95;p2">
            <a:extLst>
              <a:ext uri="{FF2B5EF4-FFF2-40B4-BE49-F238E27FC236}">
                <a16:creationId xmlns:a16="http://schemas.microsoft.com/office/drawing/2014/main" id="{6E3726C2-169B-C696-1D51-D3E450491046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1519" t="34283"/>
          <a:stretch>
            <a:fillRect/>
          </a:stretch>
        </p:blipFill>
        <p:spPr>
          <a:xfrm>
            <a:off x="7736327" y="5919019"/>
            <a:ext cx="4455673" cy="94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757736D-74B6-49FC-CF16-68D5BB1B9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8669" y="40324"/>
            <a:ext cx="1069652" cy="534826"/>
          </a:xfrm>
          <a:prstGeom prst="rect">
            <a:avLst/>
          </a:prstGeom>
        </p:spPr>
      </p:pic>
      <p:pic>
        <p:nvPicPr>
          <p:cNvPr id="5" name="Google Shape;92;p2">
            <a:extLst>
              <a:ext uri="{FF2B5EF4-FFF2-40B4-BE49-F238E27FC236}">
                <a16:creationId xmlns:a16="http://schemas.microsoft.com/office/drawing/2014/main" id="{BA6C983E-D599-BAD4-AA00-0C170B53E438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3790" t="31378" r="12942" b="3136"/>
          <a:stretch>
            <a:fillRect/>
          </a:stretch>
        </p:blipFill>
        <p:spPr>
          <a:xfrm>
            <a:off x="0" y="-39328"/>
            <a:ext cx="4316361" cy="136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COMUNICADO Notícias">
            <a:extLst>
              <a:ext uri="{FF2B5EF4-FFF2-40B4-BE49-F238E27FC236}">
                <a16:creationId xmlns:a16="http://schemas.microsoft.com/office/drawing/2014/main" id="{0F1AEFA6-43B0-257A-F042-3248F136F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2" y="0"/>
            <a:ext cx="708955" cy="60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0242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3f7927c-71bd-40ac-9afe-9d7b57840d44" xsi:nil="true"/>
    <lcf76f155ced4ddcb4097134ff3c332f xmlns="a54b774b-fe65-4d86-b170-94cc709932da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FCD996B3BF27041ADB275F324D17E52" ma:contentTypeVersion="12" ma:contentTypeDescription="Crie um novo documento." ma:contentTypeScope="" ma:versionID="5b2050b4a24b4ba6a26d64a26dc74414">
  <xsd:schema xmlns:xsd="http://www.w3.org/2001/XMLSchema" xmlns:xs="http://www.w3.org/2001/XMLSchema" xmlns:p="http://schemas.microsoft.com/office/2006/metadata/properties" xmlns:ns2="a54b774b-fe65-4d86-b170-94cc709932da" xmlns:ns3="f3f7927c-71bd-40ac-9afe-9d7b57840d44" targetNamespace="http://schemas.microsoft.com/office/2006/metadata/properties" ma:root="true" ma:fieldsID="b992bb48aea636a7abef71a653e9b36d" ns2:_="" ns3:_="">
    <xsd:import namespace="a54b774b-fe65-4d86-b170-94cc709932da"/>
    <xsd:import namespace="f3f7927c-71bd-40ac-9afe-9d7b57840d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4b774b-fe65-4d86-b170-94cc709932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a3c6e446-f6e6-4b9f-9713-d8f03b62c6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f7927c-71bd-40ac-9afe-9d7b57840d4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c903ba0d-138d-4ce1-bf28-348c4bf97206}" ma:internalName="TaxCatchAll" ma:showField="CatchAllData" ma:web="f3f7927c-71bd-40ac-9afe-9d7b57840d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45B7F9-79C0-4C15-965B-E22F8444CE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49E10C-FFA8-41FE-8219-D40D9F7E4209}">
  <ds:schemaRefs>
    <ds:schemaRef ds:uri="http://schemas.microsoft.com/office/2006/metadata/properties"/>
    <ds:schemaRef ds:uri="http://schemas.microsoft.com/office/infopath/2007/PartnerControls"/>
    <ds:schemaRef ds:uri="f3f7927c-71bd-40ac-9afe-9d7b57840d44"/>
    <ds:schemaRef ds:uri="a54b774b-fe65-4d86-b170-94cc709932da"/>
  </ds:schemaRefs>
</ds:datastoreItem>
</file>

<file path=customXml/itemProps3.xml><?xml version="1.0" encoding="utf-8"?>
<ds:datastoreItem xmlns:ds="http://schemas.openxmlformats.org/officeDocument/2006/customXml" ds:itemID="{30770F31-441B-4213-8B5B-06B7FFD332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4b774b-fe65-4d86-b170-94cc709932da"/>
    <ds:schemaRef ds:uri="f3f7927c-71bd-40ac-9afe-9d7b57840d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49600cda-37c1-4df3-a918-ef3b66d6b7ba}" enabled="1" method="Privileged" siteId="{97298271-1bd7-4ac5-935b-88addef636cc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323</Words>
  <Application>Microsoft Office PowerPoint</Application>
  <PresentationFormat>Widescreen</PresentationFormat>
  <Paragraphs>34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7" baseType="lpstr">
      <vt:lpstr>Arial</vt:lpstr>
      <vt:lpstr>Calibri</vt:lpstr>
      <vt:lpstr>Tema do Office</vt:lpstr>
      <vt:lpstr>Curso Sistemas de Informação - EAD - UNID. EDUC. PUC MINAS VIRTUAL 5º Período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Agradecemos pela atenção.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Leonardo de Queiroz Sancho</dc:creator>
  <cp:lastModifiedBy>Helberth Alencar Diniz Martins</cp:lastModifiedBy>
  <cp:revision>37</cp:revision>
  <dcterms:created xsi:type="dcterms:W3CDTF">2024-06-10T15:22:02Z</dcterms:created>
  <dcterms:modified xsi:type="dcterms:W3CDTF">2025-06-24T00:09:31Z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0x010100EFCD996B3BF27041ADB275F324D17E52</vt:lpwstr>
  </property>
  <property fmtid="{D5CDD505-2E9C-101B-9397-08002B2CF9AE}" pid="3" name="ClassificationContentMarkingFooterLocations">
    <vt:lpwstr>Tema do Office:5</vt:lpwstr>
  </property>
  <property fmtid="{D5CDD505-2E9C-101B-9397-08002B2CF9AE}" pid="4" name="ClassificationContentMarkingFooterText">
    <vt:lpwstr>"Esta informação é de uso interno, restringindo-se a sua circulação ao(s) destinatário(s) desta mensagem"</vt:lpwstr>
  </property>
  <property fmtid="{D5CDD505-2E9C-101B-9397-08002B2CF9AE}" pid="5" name="ClassificationContentMarkingHeaderLocations">
    <vt:lpwstr>Tema do Office:4</vt:lpwstr>
  </property>
  <property fmtid="{D5CDD505-2E9C-101B-9397-08002B2CF9AE}" pid="6" name="ClassificationContentMarkingHeaderText">
    <vt:lpwstr>Uso Interno</vt:lpwstr>
  </property>
</Properties>
</file>